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 Mono Medium"/>
      <p:regular r:id="rId16"/>
      <p:bold r:id="rId17"/>
      <p:italic r:id="rId18"/>
      <p:boldItalic r:id="rId19"/>
    </p:embeddedFont>
    <p:embeddedFont>
      <p:font typeface="Nunito"/>
      <p:regular r:id="rId20"/>
      <p:bold r:id="rId21"/>
      <p:italic r:id="rId22"/>
      <p:boldItalic r:id="rId23"/>
    </p:embeddedFont>
    <p:embeddedFont>
      <p:font typeface="Maven Pro"/>
      <p:regular r:id="rId24"/>
      <p:bold r:id="rId25"/>
    </p:embeddedFont>
    <p:embeddedFont>
      <p:font typeface="Roboto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MavenPro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regular.fntdata"/><Relationship Id="rId25" Type="http://schemas.openxmlformats.org/officeDocument/2006/relationships/font" Target="fonts/MavenPro-bold.fntdata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MonoMedium-bold.fntdata"/><Relationship Id="rId16" Type="http://schemas.openxmlformats.org/officeDocument/2006/relationships/font" Target="fonts/RobotoMonoMedium-regular.fntdata"/><Relationship Id="rId19" Type="http://schemas.openxmlformats.org/officeDocument/2006/relationships/font" Target="fonts/RobotoMonoMedium-boldItalic.fntdata"/><Relationship Id="rId18" Type="http://schemas.openxmlformats.org/officeDocument/2006/relationships/font" Target="fonts/RobotoMono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66e3cf774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66e3cf774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863e7804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6863e7804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bb51fbe42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bb51fbe42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bb51fbe42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bb51fbe42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b51fbe42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bb51fbe42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bb51fbe42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bb51fbe42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b8a8d8669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b8a8d8669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9cb5901e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69cb5901e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c0ad1ee0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bc0ad1ee0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cVZMah9kEjI" TargetMode="External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51036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Weekcode</a:t>
            </a:r>
            <a:endParaRPr sz="72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Week 5: The 5 Error Problem, </a:t>
            </a:r>
            <a:r>
              <a:rPr lang="en" sz="2000"/>
              <a:t>The Implementation Problem, and the Reverse Pair Problem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Ahead</a:t>
            </a:r>
            <a:endParaRPr/>
          </a:p>
        </p:txBody>
      </p:sp>
      <p:sp>
        <p:nvSpPr>
          <p:cNvPr id="346" name="Google Shape;346;p22"/>
          <p:cNvSpPr txBox="1"/>
          <p:nvPr>
            <p:ph idx="1" type="body"/>
          </p:nvPr>
        </p:nvSpPr>
        <p:spPr>
          <a:xfrm>
            <a:off x="1303800" y="12056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Good Luck! More </a:t>
            </a:r>
            <a:r>
              <a:rPr lang="en" sz="2000"/>
              <a:t>Challenges</a:t>
            </a:r>
            <a:r>
              <a:rPr lang="en" sz="2000"/>
              <a:t> next week!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Make sure you get boilerplate/example code from the GitHub!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47" name="Google Shape;3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375750"/>
            <a:ext cx="6905300" cy="260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1833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week’s DSA concept:</a:t>
            </a:r>
            <a:endParaRPr/>
          </a:p>
        </p:txBody>
      </p:sp>
      <p:sp>
        <p:nvSpPr>
          <p:cNvPr id="284" name="Google Shape;284;p14"/>
          <p:cNvSpPr txBox="1"/>
          <p:nvPr/>
        </p:nvSpPr>
        <p:spPr>
          <a:xfrm>
            <a:off x="1303800" y="669500"/>
            <a:ext cx="703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1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Mergesort</a:t>
            </a:r>
            <a:endParaRPr sz="31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075" y="1182625"/>
            <a:ext cx="6102850" cy="389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Refresher on Recursion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589350"/>
            <a:ext cx="7030500" cy="8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Recursion relies upon returning the call of a function, in a function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92" name="Google Shape;292;p15"/>
          <p:cNvSpPr txBox="1"/>
          <p:nvPr/>
        </p:nvSpPr>
        <p:spPr>
          <a:xfrm>
            <a:off x="1269450" y="1302025"/>
            <a:ext cx="7099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lang="en"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recursion resumes until a stopping condition is met, usually at the beginning of the function</a:t>
            </a:r>
            <a:endParaRPr/>
          </a:p>
        </p:txBody>
      </p:sp>
      <p:sp>
        <p:nvSpPr>
          <p:cNvPr id="293" name="Google Shape;293;p15"/>
          <p:cNvSpPr txBox="1"/>
          <p:nvPr/>
        </p:nvSpPr>
        <p:spPr>
          <a:xfrm>
            <a:off x="1269450" y="2054850"/>
            <a:ext cx="7316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lang="en"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When the condition is met, the “recursive stack” collapses, and all the functions that were called start getting returned</a:t>
            </a:r>
            <a:endParaRPr sz="2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4" name="Google Shape;294;p15"/>
          <p:cNvPicPr preferRelativeResize="0"/>
          <p:nvPr/>
        </p:nvPicPr>
        <p:blipFill rotWithShape="1">
          <a:blip r:embed="rId3">
            <a:alphaModFix/>
          </a:blip>
          <a:srcRect b="18736" l="33547" r="16208" t="30196"/>
          <a:stretch/>
        </p:blipFill>
        <p:spPr>
          <a:xfrm>
            <a:off x="4058550" y="2987000"/>
            <a:ext cx="5085451" cy="21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 rotWithShape="1">
          <a:blip r:embed="rId4">
            <a:alphaModFix/>
          </a:blip>
          <a:srcRect b="18471" l="33691" r="16358" t="30461"/>
          <a:stretch/>
        </p:blipFill>
        <p:spPr>
          <a:xfrm>
            <a:off x="6741925" y="4257400"/>
            <a:ext cx="2402073" cy="88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 rotWithShape="1">
          <a:blip r:embed="rId5">
            <a:alphaModFix/>
          </a:blip>
          <a:srcRect b="18735" l="33547" r="16208" t="30464"/>
          <a:stretch/>
        </p:blipFill>
        <p:spPr>
          <a:xfrm>
            <a:off x="8438551" y="4969375"/>
            <a:ext cx="705450" cy="1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130380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Mergesort</a:t>
            </a:r>
            <a:endParaRPr/>
          </a:p>
        </p:txBody>
      </p:sp>
      <p:sp>
        <p:nvSpPr>
          <p:cNvPr id="307" name="Google Shape;307;p17"/>
          <p:cNvSpPr txBox="1"/>
          <p:nvPr>
            <p:ph idx="1" type="body"/>
          </p:nvPr>
        </p:nvSpPr>
        <p:spPr>
          <a:xfrm>
            <a:off x="1303800" y="5765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Sorting Algorithm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“Divide and Conquer” Algorithm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Great for sorting large data sets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Almost always implemented via recursion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O(n log n)</a:t>
            </a:r>
            <a:endParaRPr sz="2000"/>
          </a:p>
        </p:txBody>
      </p:sp>
      <p:pic>
        <p:nvPicPr>
          <p:cNvPr id="308" name="Google Shape;3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725" y="2243550"/>
            <a:ext cx="376527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>
            <p:ph type="title"/>
          </p:nvPr>
        </p:nvSpPr>
        <p:spPr>
          <a:xfrm>
            <a:off x="1303800" y="0"/>
            <a:ext cx="7030500" cy="8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Mergesort steps in a nutshell</a:t>
            </a:r>
            <a:endParaRPr/>
          </a:p>
        </p:txBody>
      </p:sp>
      <p:sp>
        <p:nvSpPr>
          <p:cNvPr id="314" name="Google Shape;314;p18"/>
          <p:cNvSpPr txBox="1"/>
          <p:nvPr>
            <p:ph idx="1" type="body"/>
          </p:nvPr>
        </p:nvSpPr>
        <p:spPr>
          <a:xfrm>
            <a:off x="1303800" y="5143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1) </a:t>
            </a:r>
            <a:r>
              <a:rPr i="1" lang="en" sz="2000"/>
              <a:t>Slice</a:t>
            </a:r>
            <a:r>
              <a:rPr lang="en" sz="2000"/>
              <a:t>: Cut all elements in the list into individual arrays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2) </a:t>
            </a:r>
            <a:r>
              <a:rPr i="1" lang="en" sz="2000"/>
              <a:t>Sort</a:t>
            </a:r>
            <a:r>
              <a:rPr lang="en" sz="2000"/>
              <a:t>: Organize the elements by value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3) </a:t>
            </a:r>
            <a:r>
              <a:rPr i="1" lang="en" sz="2000"/>
              <a:t>Merge</a:t>
            </a:r>
            <a:r>
              <a:rPr lang="en" sz="2000"/>
              <a:t>: Put it all together again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4) </a:t>
            </a:r>
            <a:r>
              <a:rPr i="1" lang="en" sz="2000"/>
              <a:t>Repeat</a:t>
            </a:r>
            <a:r>
              <a:rPr lang="en" sz="2000"/>
              <a:t>: Repeat until break case is reached (in recursion)</a:t>
            </a:r>
            <a:endParaRPr sz="2000"/>
          </a:p>
        </p:txBody>
      </p:sp>
      <p:pic>
        <p:nvPicPr>
          <p:cNvPr descr="Merge Sort is an efficient sorting algorithm with O(nlogn) running time. In this video I show you a quick example and how to implement this algotrithm in Python step by step.&#10;&#10;This video is part of the basic algorithms in Python playlist. The goal is to get an understanding of basic computer science algorithms and their implementation in Python.&#10;&#10;For more coding videos subscribe to my youtube channel." id="315" name="Google Shape;315;p18" title="Merge Sort In Python Explained (With Example And Code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250" y="2397325"/>
            <a:ext cx="4518400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/>
          <p:nvPr>
            <p:ph type="title"/>
          </p:nvPr>
        </p:nvSpPr>
        <p:spPr>
          <a:xfrm>
            <a:off x="1303800" y="1026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Weekcode Challenge #7: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5 Errors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est Easy Medium Hard Royalty-Free Images, Stock Photos &amp; Pictures |  Shutterstock" id="321" name="Google Shape;321;p19"/>
          <p:cNvPicPr preferRelativeResize="0"/>
          <p:nvPr/>
        </p:nvPicPr>
        <p:blipFill rotWithShape="1">
          <a:blip r:embed="rId3">
            <a:alphaModFix/>
          </a:blip>
          <a:srcRect b="14550" l="0" r="68857" t="15293"/>
          <a:stretch/>
        </p:blipFill>
        <p:spPr>
          <a:xfrm>
            <a:off x="7501600" y="115875"/>
            <a:ext cx="1481676" cy="8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9"/>
          <p:cNvSpPr txBox="1"/>
          <p:nvPr/>
        </p:nvSpPr>
        <p:spPr>
          <a:xfrm>
            <a:off x="1076875" y="1282438"/>
            <a:ext cx="76137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2000"/>
              <a:t>You are given a .py file that tries to attempt Mergesort. However, 5 logical errors exist that prevent the code from compiling. You must identify the 5 logical errors and fix them. Further clarification exists in the code.</a:t>
            </a:r>
            <a:endParaRPr sz="2000"/>
          </a:p>
        </p:txBody>
      </p:sp>
      <p:sp>
        <p:nvSpPr>
          <p:cNvPr id="323" name="Google Shape;323;p19"/>
          <p:cNvSpPr txBox="1"/>
          <p:nvPr/>
        </p:nvSpPr>
        <p:spPr>
          <a:xfrm>
            <a:off x="1012200" y="3017538"/>
            <a:ext cx="76137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2000"/>
              <a:t>This problem can only be attempted by pulling the “easyBOILERPLATE.py” file from the week5 folder on the Weekcode GitHub (which is easily </a:t>
            </a:r>
            <a:r>
              <a:rPr lang="en" sz="2000"/>
              <a:t>accessible</a:t>
            </a:r>
            <a:r>
              <a:rPr lang="en" sz="2000"/>
              <a:t> from our Discord server)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/>
          <p:nvPr>
            <p:ph type="title"/>
          </p:nvPr>
        </p:nvSpPr>
        <p:spPr>
          <a:xfrm>
            <a:off x="1303800" y="1026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Weekcode Challenge #8: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Implementation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est Easy Medium Hard Royalty-Free Images, Stock Photos &amp; Pictures |  Shutterstock" id="329" name="Google Shape;329;p20"/>
          <p:cNvPicPr preferRelativeResize="0"/>
          <p:nvPr/>
        </p:nvPicPr>
        <p:blipFill rotWithShape="1">
          <a:blip r:embed="rId3">
            <a:alphaModFix/>
          </a:blip>
          <a:srcRect b="7271" l="32033" r="31460" t="7280"/>
          <a:stretch/>
        </p:blipFill>
        <p:spPr>
          <a:xfrm>
            <a:off x="7407175" y="0"/>
            <a:ext cx="1736825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0"/>
          <p:cNvSpPr txBox="1"/>
          <p:nvPr/>
        </p:nvSpPr>
        <p:spPr>
          <a:xfrm>
            <a:off x="1303800" y="1101950"/>
            <a:ext cx="70305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262626"/>
                </a:solidFill>
              </a:rPr>
              <a:t>Given an array of integers </a:t>
            </a:r>
            <a:r>
              <a:rPr b="1" lang="en" sz="2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nums</a:t>
            </a:r>
            <a:r>
              <a:rPr lang="en" sz="2000">
                <a:solidFill>
                  <a:srgbClr val="262626"/>
                </a:solidFill>
              </a:rPr>
              <a:t>, sort the array in ascending order and return it. You must solve the problem </a:t>
            </a:r>
            <a:r>
              <a:rPr b="1" lang="en" sz="2000">
                <a:solidFill>
                  <a:srgbClr val="262626"/>
                </a:solidFill>
              </a:rPr>
              <a:t>without using any built-in</a:t>
            </a:r>
            <a:r>
              <a:rPr lang="en" sz="2000">
                <a:solidFill>
                  <a:srgbClr val="262626"/>
                </a:solidFill>
              </a:rPr>
              <a:t> functions in </a:t>
            </a:r>
            <a:r>
              <a:rPr b="1" lang="en" sz="2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O(nlog(n))</a:t>
            </a:r>
            <a:r>
              <a:rPr lang="en" sz="2000">
                <a:solidFill>
                  <a:srgbClr val="262626"/>
                </a:solidFill>
              </a:rPr>
              <a:t> time complexity and with the smallest space complexity possible.</a:t>
            </a:r>
            <a:endParaRPr sz="2000">
              <a:solidFill>
                <a:srgbClr val="262626"/>
              </a:solidFill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234450" y="3187900"/>
            <a:ext cx="8675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Input:</a:t>
            </a:r>
            <a:r>
              <a:rPr lang="en" sz="2000"/>
              <a:t> nums = [5,2,3,1]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Output:</a:t>
            </a:r>
            <a:r>
              <a:rPr lang="en" sz="2000"/>
              <a:t> [1,2,3,5]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Explanation:</a:t>
            </a:r>
            <a:r>
              <a:rPr lang="en" sz="2000"/>
              <a:t> After sorting the array, the positions of some numbers are not changed (for example, 2 and 3), while the positions of other numbers are changed (for example, 1 and 5).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"/>
          <p:cNvSpPr txBox="1"/>
          <p:nvPr>
            <p:ph type="title"/>
          </p:nvPr>
        </p:nvSpPr>
        <p:spPr>
          <a:xfrm>
            <a:off x="1303800" y="1026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Weekcode Challenge #9: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Reverse Pairs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est Easy Medium Hard Royalty-Free Images, Stock Photos &amp; Pictures |  Shutterstock" id="337" name="Google Shape;337;p21"/>
          <p:cNvPicPr preferRelativeResize="0"/>
          <p:nvPr/>
        </p:nvPicPr>
        <p:blipFill rotWithShape="1">
          <a:blip r:embed="rId3">
            <a:alphaModFix/>
          </a:blip>
          <a:srcRect b="7280" l="67505" r="-1477" t="7271"/>
          <a:stretch/>
        </p:blipFill>
        <p:spPr>
          <a:xfrm>
            <a:off x="7527700" y="0"/>
            <a:ext cx="1616299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1"/>
          <p:cNvSpPr txBox="1"/>
          <p:nvPr/>
        </p:nvSpPr>
        <p:spPr>
          <a:xfrm>
            <a:off x="1303800" y="999300"/>
            <a:ext cx="7407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62626"/>
                </a:solidFill>
              </a:rPr>
              <a:t>Given an integer array </a:t>
            </a:r>
            <a:r>
              <a:rPr lang="en" sz="2000">
                <a:solidFill>
                  <a:srgbClr val="38761D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nums</a:t>
            </a:r>
            <a:r>
              <a:rPr lang="en" sz="2000">
                <a:solidFill>
                  <a:srgbClr val="262626"/>
                </a:solidFill>
              </a:rPr>
              <a:t>, return </a:t>
            </a:r>
            <a:r>
              <a:rPr i="1" lang="en" sz="2000">
                <a:solidFill>
                  <a:srgbClr val="262626"/>
                </a:solidFill>
              </a:rPr>
              <a:t>t</a:t>
            </a:r>
            <a:r>
              <a:rPr i="1" lang="en" sz="2000">
                <a:solidFill>
                  <a:srgbClr val="262626"/>
                </a:solidFill>
              </a:rPr>
              <a:t>he number of </a:t>
            </a:r>
            <a:r>
              <a:rPr b="1" i="1" lang="en" sz="2000">
                <a:solidFill>
                  <a:srgbClr val="262626"/>
                </a:solidFill>
              </a:rPr>
              <a:t>reverse pairs</a:t>
            </a:r>
            <a:r>
              <a:rPr i="1" lang="en" sz="2000">
                <a:solidFill>
                  <a:srgbClr val="262626"/>
                </a:solidFill>
              </a:rPr>
              <a:t> in the array</a:t>
            </a:r>
            <a:r>
              <a:rPr lang="en" sz="2000">
                <a:solidFill>
                  <a:srgbClr val="262626"/>
                </a:solidFill>
              </a:rPr>
              <a:t>.</a:t>
            </a:r>
            <a:endParaRPr sz="20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62626"/>
                </a:solidFill>
              </a:rPr>
              <a:t>A </a:t>
            </a:r>
            <a:r>
              <a:rPr b="1" lang="en" sz="2000">
                <a:solidFill>
                  <a:srgbClr val="262626"/>
                </a:solidFill>
              </a:rPr>
              <a:t>reverse pair</a:t>
            </a:r>
            <a:r>
              <a:rPr lang="en" sz="2000">
                <a:solidFill>
                  <a:srgbClr val="262626"/>
                </a:solidFill>
              </a:rPr>
              <a:t> is a pair (i, j) where:</a:t>
            </a:r>
            <a:endParaRPr sz="2000">
              <a:solidFill>
                <a:srgbClr val="262626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2000"/>
              <a:buChar char="●"/>
            </a:pPr>
            <a:r>
              <a:rPr lang="en" sz="2000">
                <a:solidFill>
                  <a:srgbClr val="262626"/>
                </a:solidFill>
              </a:rPr>
              <a:t>0 &lt;= i &lt; j &lt; nums.length</a:t>
            </a:r>
            <a:endParaRPr sz="2000">
              <a:solidFill>
                <a:srgbClr val="262626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●"/>
            </a:pPr>
            <a:r>
              <a:rPr lang="en" sz="2000">
                <a:solidFill>
                  <a:srgbClr val="262626"/>
                </a:solidFill>
              </a:rPr>
              <a:t>nums[i] &gt; 2 * nums[j]</a:t>
            </a:r>
            <a:endParaRPr sz="20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262626"/>
              </a:solidFill>
            </a:endParaRPr>
          </a:p>
        </p:txBody>
      </p:sp>
      <p:sp>
        <p:nvSpPr>
          <p:cNvPr id="339" name="Google Shape;339;p21"/>
          <p:cNvSpPr txBox="1"/>
          <p:nvPr/>
        </p:nvSpPr>
        <p:spPr>
          <a:xfrm>
            <a:off x="0" y="3573600"/>
            <a:ext cx="5585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Input:</a:t>
            </a:r>
            <a:r>
              <a:rPr lang="en" sz="1800"/>
              <a:t> nums = [1,3,2,3,1]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Output:</a:t>
            </a:r>
            <a:r>
              <a:rPr lang="en" sz="1800"/>
              <a:t> 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Explanation:</a:t>
            </a:r>
            <a:r>
              <a:rPr lang="en" sz="1800"/>
              <a:t> The reverse pairs are: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(1, 4) </a:t>
            </a:r>
            <a:r>
              <a:rPr lang="en" sz="1800"/>
              <a:t>--&gt;</a:t>
            </a:r>
            <a:r>
              <a:rPr lang="en" sz="1800"/>
              <a:t> nums[1] = 3, nums[4] = 1, 3 &gt; 2 * 1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(3, 4) --&gt; nums[3] = 3, nums[4] = 1, 3 &gt; 2 * 1</a:t>
            </a:r>
            <a:endParaRPr sz="1800"/>
          </a:p>
        </p:txBody>
      </p:sp>
      <p:sp>
        <p:nvSpPr>
          <p:cNvPr id="340" name="Google Shape;340;p21"/>
          <p:cNvSpPr txBox="1"/>
          <p:nvPr/>
        </p:nvSpPr>
        <p:spPr>
          <a:xfrm>
            <a:off x="4741800" y="3481200"/>
            <a:ext cx="4402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Input:</a:t>
            </a:r>
            <a:r>
              <a:rPr lang="en" sz="1600"/>
              <a:t> nums = [2,4,3,5,1]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Output:</a:t>
            </a:r>
            <a:r>
              <a:rPr lang="en" sz="1600"/>
              <a:t> 3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Explanation:</a:t>
            </a:r>
            <a:r>
              <a:rPr lang="en" sz="1600"/>
              <a:t> The reverse pairs are: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(1, 4) --&gt; nums[1] = 4, nums[4] = 1, 4 &gt; 2 * 1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(2, 4) --&gt; nums[2] = 3, nums[4] = 1, 3 &gt; 2 * 1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(3, 4) --&gt; nums[3] = 5, nums[4] = 1, 5 &gt; 2 * 1</a:t>
            </a:r>
            <a:endParaRPr sz="1600">
              <a:solidFill>
                <a:srgbClr val="26262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